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8" r:id="rId4"/>
    <p:sldId id="259" r:id="rId5"/>
    <p:sldId id="260" r:id="rId6"/>
    <p:sldId id="263" r:id="rId7"/>
    <p:sldId id="264" r:id="rId8"/>
    <p:sldId id="261" r:id="rId9"/>
    <p:sldId id="266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685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2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98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320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9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115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2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8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43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0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1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351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4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69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194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54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38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8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369FA3-5AF4-460A-B62B-D0A257B2F974}" type="datetimeFigureOut">
              <a:rPr lang="ru-RU" smtClean="0"/>
              <a:t>06.09.2022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9FFF2D-E12E-488F-9DCC-AD01A33F96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08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://seleznevo-sosh.obr57.ru/media/ckeditor/seleznevo-sosh-adm/2020/11/02/Pravila-vnutrennego-rasporjadka-dlja-uczasczihsja.pdf" TargetMode="External"/><Relationship Id="rId18" Type="http://schemas.openxmlformats.org/officeDocument/2006/relationships/hyperlink" Target="http://seleznevo-sosh.obr57.ru/media/ckeditor/seleznevo-sosh-adm/2020/11/02/Informacija-o-realizuemyh-urovnjah-obrazovanija.pdf" TargetMode="External"/><Relationship Id="rId26" Type="http://schemas.openxmlformats.org/officeDocument/2006/relationships/hyperlink" Target="http://seleznevo-sosh.obr57.ru/media/ckeditor/seleznevo-sosh-adm/2020/11/02/Polozhenie-ob-osnovnoi-obrazovatelnoi-programme-naczalnogo-obsczego-obrazovanija-FGOS.pdf" TargetMode="External"/><Relationship Id="rId3" Type="http://schemas.openxmlformats.org/officeDocument/2006/relationships/hyperlink" Target="http://seleznevo-sosh.obr57.ru/media/ckeditor/seleznevo-sosh-adm/2020/10/29/Polozhenie-o-pravilah-priemaporjadka-perevoda-otczislenija-i-iskluczenija-obuczausczihsja.pdf" TargetMode="External"/><Relationship Id="rId21" Type="http://schemas.openxmlformats.org/officeDocument/2006/relationships/hyperlink" Target="http://seleznevo-sosh.obr57.ru/media/ckeditor/seleznevo-sosh-adm/2020/11/02/Porjadok-realizacii-prava-obuczausczihsja-na-posesczenie-po-svoemu-vyboru-meroprijatii-ne-predusmotrennyh-uczebnym-planom.pdf" TargetMode="External"/><Relationship Id="rId7" Type="http://schemas.openxmlformats.org/officeDocument/2006/relationships/hyperlink" Target="http://seleznevo-sosh.obr57.ru/media/ckeditor/seleznevo-sosh-adm/2020/11/03/02-11-2020_13-04-40.zip" TargetMode="External"/><Relationship Id="rId12" Type="http://schemas.openxmlformats.org/officeDocument/2006/relationships/hyperlink" Target="http://seleznevo-sosh.obr57.ru/media/ckeditor/seleznevo-sosh-adm/2020/11/02/Osnovnaja-obrazovatelnaja-programma-naczalnogo-obsczego-obrazovanija.pdf" TargetMode="External"/><Relationship Id="rId17" Type="http://schemas.openxmlformats.org/officeDocument/2006/relationships/hyperlink" Target="http://seleznevo-sosh.obr57.ru/media/ckeditor/seleznevo-sosh-adm/2020/11/02/Informacija-o-normativnyh-srokah-obuczenija.pdf" TargetMode="External"/><Relationship Id="rId25" Type="http://schemas.openxmlformats.org/officeDocument/2006/relationships/hyperlink" Target="http://seleznevo-sosh.obr57.ru/media/ckeditor/seleznevo-sosh-adm/2020/11/02/Polozhenie-o-porjadke-dostupa-rabotnikov-OO-k-informacionno-telekommunikacionnym-setjam-i-bazam-dannyh.pdf" TargetMode="External"/><Relationship Id="rId33" Type="http://schemas.openxmlformats.org/officeDocument/2006/relationships/hyperlink" Target="http://seleznevo-sosh.obr57.ru/media/ckeditor/seleznevo-sosh-adm/2022/04/19/grafik-provedenija-ocenocznyh-procedur-pdf.pdf" TargetMode="External"/><Relationship Id="rId2" Type="http://schemas.openxmlformats.org/officeDocument/2006/relationships/hyperlink" Target="http://seleznevo-sosh.obr57.ru/media/ckeditor/seleznevo-sosh-adm/2020/10/29/ustavy-shkoly.pdf" TargetMode="External"/><Relationship Id="rId16" Type="http://schemas.openxmlformats.org/officeDocument/2006/relationships/hyperlink" Target="http://seleznevo-sosh.obr57.ru/media/ckeditor/seleznevo-sosh-adm/2020/11/02/Pravila-priema-obuczausczihsja.pdf" TargetMode="External"/><Relationship Id="rId20" Type="http://schemas.openxmlformats.org/officeDocument/2006/relationships/hyperlink" Target="http://seleznevo-sosh.obr57.ru/media/ckeditor/seleznevo-sosh-adm/2020/11/02/POLOZHENIE-o-godovom-kalendarnom-grafike-.pdf" TargetMode="External"/><Relationship Id="rId29" Type="http://schemas.openxmlformats.org/officeDocument/2006/relationships/hyperlink" Target="http://seleznevo-sosh.obr57.ru/media/ckeditor/seleznevo-sosh-adm/2020/11/02/Polozhenie-o-hranenii-i-ispolzovanii-personalnyh-dannyh-rabotnikov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eleznevo-sosh.obr57.ru/media/ckeditor/seleznevo-sosh-adm/2020/10/29/Polozhenie-o-formah-periodicznosti-i-porjadke-tekusczego-kontrolja-uspevaemosti-i-promezhutocznoi-attestacii-obuczausczihsja.pdf" TargetMode="External"/><Relationship Id="rId11" Type="http://schemas.openxmlformats.org/officeDocument/2006/relationships/hyperlink" Target="http://seleznevo-sosh.obr57.ru/media/ckeditor/seleznevo-sosh-adm/2020/10/30/Kompleks-mer-po-nedopusczeniu-nezakonnyh-sborov-denezhnyh-sredstv-s-roditelei.pdf" TargetMode="External"/><Relationship Id="rId24" Type="http://schemas.openxmlformats.org/officeDocument/2006/relationships/hyperlink" Target="http://seleznevo-sosh.obr57.ru/media/ckeditor/seleznevo-sosh-adm/2020/11/02/Polozhenie-o-normah-professionalnoi-etiki-pedagogiczeskih-rabotnikov.pdf" TargetMode="External"/><Relationship Id="rId32" Type="http://schemas.openxmlformats.org/officeDocument/2006/relationships/hyperlink" Target="http://seleznevo-sosh.obr57.ru/media/ckeditor/seleznevo-sosh-adm/2022/04/18/grafik-provedenija-ocenocznyh-procedur_000065_vsk9NsA.pdf" TargetMode="External"/><Relationship Id="rId5" Type="http://schemas.openxmlformats.org/officeDocument/2006/relationships/hyperlink" Target="http://seleznevo-sosh.obr57.ru/media/ckeditor/seleznevo-sosh-adm/2020/10/29/Porjadok-otnoshenii-mezhdu-obrazovatelnoi-organizaciei-i-obuczausczimisja.pdf" TargetMode="External"/><Relationship Id="rId15" Type="http://schemas.openxmlformats.org/officeDocument/2006/relationships/hyperlink" Target="http://seleznevo-sosh.obr57.ru/media/ckeditor/seleznevo-sosh-adm/2020/11/02/Polozhenie-o-rezhime-raboty-i-polozhenie-o-porjadke-i-uslovijah-osusczestvlenija-perevoda_VJV4eLn.pdf" TargetMode="External"/><Relationship Id="rId23" Type="http://schemas.openxmlformats.org/officeDocument/2006/relationships/hyperlink" Target="http://seleznevo-sosh.obr57.ru/media/ckeditor/seleznevo-sosh-adm/2020/11/02/Polozhenie-o-dokumentah-podtverzhdausczih-obuczenie-v-organizacii-esli-forma-dokumenta-ne-ustanovlena-zakonom.pdf" TargetMode="External"/><Relationship Id="rId28" Type="http://schemas.openxmlformats.org/officeDocument/2006/relationships/hyperlink" Target="http://seleznevo-sosh.obr57.ru/media/ckeditor/seleznevo-sosh-adm/2020/11/02/Polozhenie-o-fakultativnyh-individualnyh-czasah-i-konsultacijah-po-predmetam_n6qd5SH.pdf" TargetMode="External"/><Relationship Id="rId10" Type="http://schemas.openxmlformats.org/officeDocument/2006/relationships/hyperlink" Target="http://seleznevo-sosh.obr57.ru/media/ckeditor/seleznevo-sosh-adm/2020/11/02/Lokalnyi-akt-ustanavlivausczii-jazyk-jazyki-obrazovanija.pdf" TargetMode="External"/><Relationship Id="rId19" Type="http://schemas.openxmlformats.org/officeDocument/2006/relationships/hyperlink" Target="http://seleznevo-sosh.obr57.ru/media/ckeditor/seleznevo-sosh-adm/2020/11/02/Informacija-o-formah-obuczenija-po-realizuemym-osnovnym-obrazovatelnym-programmam.pdf" TargetMode="External"/><Relationship Id="rId31" Type="http://schemas.openxmlformats.org/officeDocument/2006/relationships/hyperlink" Target="http://seleznevo-sosh.obr57.ru/media/ckeditor/seleznevo-sosh-adm/2022/04/18/Dokument-Microsoft-Word-3.pdf" TargetMode="External"/><Relationship Id="rId4" Type="http://schemas.openxmlformats.org/officeDocument/2006/relationships/hyperlink" Target="http://seleznevo-sosh.obr57.ru/media/ckeditor/seleznevo-sosh-adm/2020/10/29/Programma-razvitija-shkoly-na-2020-2025-gg-.pdf" TargetMode="External"/><Relationship Id="rId9" Type="http://schemas.openxmlformats.org/officeDocument/2006/relationships/hyperlink" Target="http://seleznevo-sosh.obr57.ru/media/ckeditor/seleznevo-sosh-adm/2020/10/30/Dolzhnostnye-instrukcii.rar" TargetMode="External"/><Relationship Id="rId14" Type="http://schemas.openxmlformats.org/officeDocument/2006/relationships/hyperlink" Target="http://seleznevo-sosh.obr57.ru/media/ckeditor/seleznevo-sosh-adm/2020/11/02/shtatnoe-raspisanie.rar" TargetMode="External"/><Relationship Id="rId22" Type="http://schemas.openxmlformats.org/officeDocument/2006/relationships/hyperlink" Target="http://seleznevo-sosh.obr57.ru/media/ckeditor/seleznevo-sosh-adm/2022/03/04/polozhenie-o-shkolnoi-forme.rar" TargetMode="External"/><Relationship Id="rId27" Type="http://schemas.openxmlformats.org/officeDocument/2006/relationships/hyperlink" Target="http://seleznevskaya-school.ru/article293" TargetMode="External"/><Relationship Id="rId30" Type="http://schemas.openxmlformats.org/officeDocument/2006/relationships/hyperlink" Target="http://seleznevo-sosh.obr57.ru/media/ckeditor/seleznevo-sosh-adm/2020/11/02/Prikaz-o-sozdanii-i-polozhenie-o-vnutrennei-sisteme-ocenki-kaczestva-obrazovanija.rar" TargetMode="External"/><Relationship Id="rId8" Type="http://schemas.openxmlformats.org/officeDocument/2006/relationships/hyperlink" Target="http://seleznevo-sosh.obr57.ru/media/ckeditor/seleznevo-sosh-adm/2020/10/29/polozhenie_o_dist_obuch-distancionka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5E90F4-F9DD-E223-195F-F44BC0AD5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0" y="712641"/>
            <a:ext cx="2180173" cy="1734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50D261-E7DF-3CCD-DD58-ECCE7DDB72C6}"/>
              </a:ext>
            </a:extLst>
          </p:cNvPr>
          <p:cNvSpPr txBox="1"/>
          <p:nvPr/>
        </p:nvSpPr>
        <p:spPr>
          <a:xfrm>
            <a:off x="4035287" y="712641"/>
            <a:ext cx="5705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Муниципальное бюджетное образовательное учреждение</a:t>
            </a:r>
          </a:p>
          <a:p>
            <a:pPr algn="ctr"/>
            <a:r>
              <a:rPr lang="ru-RU" dirty="0"/>
              <a:t> Селезнёвская СОШ Новосильского района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521EBD-3710-9B4D-55E7-32D141C778AD}"/>
              </a:ext>
            </a:extLst>
          </p:cNvPr>
          <p:cNvSpPr txBox="1"/>
          <p:nvPr/>
        </p:nvSpPr>
        <p:spPr>
          <a:xfrm>
            <a:off x="1182756" y="2782669"/>
            <a:ext cx="10247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система оценка качества образования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70FD78-EE75-4615-F52D-B1FCF24D6FD7}"/>
              </a:ext>
            </a:extLst>
          </p:cNvPr>
          <p:cNvSpPr txBox="1"/>
          <p:nvPr/>
        </p:nvSpPr>
        <p:spPr>
          <a:xfrm>
            <a:off x="8177606" y="5029200"/>
            <a:ext cx="3183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Подготовила: директор школы </a:t>
            </a:r>
          </a:p>
          <a:p>
            <a:r>
              <a:rPr lang="ru-RU" dirty="0"/>
              <a:t>                        </a:t>
            </a:r>
            <a:r>
              <a:rPr lang="ru-RU" dirty="0" err="1"/>
              <a:t>Г.А.Трошина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2669710"/>
      </p:ext>
    </p:extLst>
  </p:cSld>
  <p:clrMapOvr>
    <a:masterClrMapping/>
  </p:clrMapOvr>
  <p:transition spd="slow" advClick="0" advTm="1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61F894-52D7-1B6B-3407-65F4EBB25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312" y="566934"/>
            <a:ext cx="8048001" cy="57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708"/>
      </p:ext>
    </p:extLst>
  </p:cSld>
  <p:clrMapOvr>
    <a:masterClrMapping/>
  </p:clrMapOvr>
  <p:transition spd="slow" advClick="0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12BE565-0748-AE4C-774F-0D55B58EDC2B}"/>
              </a:ext>
            </a:extLst>
          </p:cNvPr>
          <p:cNvSpPr/>
          <p:nvPr/>
        </p:nvSpPr>
        <p:spPr>
          <a:xfrm>
            <a:off x="3624470" y="2574235"/>
            <a:ext cx="4416287" cy="1351722"/>
          </a:xfrm>
          <a:prstGeom prst="rect">
            <a:avLst/>
          </a:prstGeom>
          <a:gradFill flip="none" rotWithShape="1">
            <a:gsLst>
              <a:gs pos="0">
                <a:srgbClr val="F16851">
                  <a:tint val="66000"/>
                  <a:satMod val="160000"/>
                </a:srgbClr>
              </a:gs>
              <a:gs pos="50000">
                <a:srgbClr val="F16851">
                  <a:tint val="44500"/>
                  <a:satMod val="160000"/>
                </a:srgbClr>
              </a:gs>
              <a:gs pos="100000">
                <a:srgbClr val="F1685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 </a:t>
            </a:r>
          </a:p>
        </p:txBody>
      </p:sp>
    </p:spTree>
    <p:extLst>
      <p:ext uri="{BB962C8B-B14F-4D97-AF65-F5344CB8AC3E}">
        <p14:creationId xmlns:p14="http://schemas.microsoft.com/office/powerpoint/2010/main" val="381585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5D6B2E-0247-6E18-1ADB-73B2C004393C}"/>
              </a:ext>
            </a:extLst>
          </p:cNvPr>
          <p:cNvSpPr/>
          <p:nvPr/>
        </p:nvSpPr>
        <p:spPr>
          <a:xfrm>
            <a:off x="3001618" y="0"/>
            <a:ext cx="4999382" cy="552695"/>
          </a:xfrm>
          <a:prstGeom prst="rect">
            <a:avLst/>
          </a:prstGeom>
          <a:gradFill flip="none" rotWithShape="1">
            <a:gsLst>
              <a:gs pos="0">
                <a:srgbClr val="F16851">
                  <a:tint val="66000"/>
                  <a:satMod val="160000"/>
                </a:srgbClr>
              </a:gs>
              <a:gs pos="70000">
                <a:srgbClr val="F16851">
                  <a:tint val="44500"/>
                  <a:satMod val="160000"/>
                </a:srgbClr>
              </a:gs>
              <a:gs pos="100000">
                <a:srgbClr val="F1685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МБОУ Селезневская СОШ Новосильского района</a:t>
            </a:r>
          </a:p>
        </p:txBody>
      </p:sp>
      <p:graphicFrame>
        <p:nvGraphicFramePr>
          <p:cNvPr id="9" name="Таблица 5">
            <a:extLst>
              <a:ext uri="{FF2B5EF4-FFF2-40B4-BE49-F238E27FC236}">
                <a16:creationId xmlns:a16="http://schemas.microsoft.com/office/drawing/2014/main" id="{8F8C5C2B-9243-D01D-815E-EF813FFA7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946229"/>
              </p:ext>
            </p:extLst>
          </p:nvPr>
        </p:nvGraphicFramePr>
        <p:xfrm>
          <a:off x="4706178" y="2742856"/>
          <a:ext cx="6142382" cy="35424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71191">
                  <a:extLst>
                    <a:ext uri="{9D8B030D-6E8A-4147-A177-3AD203B41FA5}">
                      <a16:colId xmlns:a16="http://schemas.microsoft.com/office/drawing/2014/main" val="756329457"/>
                    </a:ext>
                  </a:extLst>
                </a:gridCol>
                <a:gridCol w="3071191">
                  <a:extLst>
                    <a:ext uri="{9D8B030D-6E8A-4147-A177-3AD203B41FA5}">
                      <a16:colId xmlns:a16="http://schemas.microsoft.com/office/drawing/2014/main" val="429105940"/>
                    </a:ext>
                  </a:extLst>
                </a:gridCol>
              </a:tblGrid>
              <a:tr h="463974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Преподавательский состав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FF0000"/>
                          </a:solidFill>
                        </a:rPr>
                        <a:t>Контингент обучающихся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tint val="66000"/>
                            <a:satMod val="160000"/>
                          </a:schemeClr>
                        </a:gs>
                        <a:gs pos="50000">
                          <a:schemeClr val="accent2">
                            <a:tint val="44500"/>
                            <a:satMod val="160000"/>
                          </a:schemeClr>
                        </a:gs>
                        <a:gs pos="100000">
                          <a:schemeClr val="accent2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6825657"/>
                  </a:ext>
                </a:extLst>
              </a:tr>
              <a:tr h="300478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педагогических работников – 10 человек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Образование: высшее- 9ч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средне-специальное – 1 ч;</a:t>
                      </a:r>
                    </a:p>
                    <a:p>
                      <a:pPr marL="342900" indent="-342900">
                        <a:buAutoNum type="arabicPeriod" startAt="2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Стаж: до 3 - 0;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до 20- 1;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свыше 20- 9.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Категория: первая-9;без категории-1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Возрастной состав: от 30-35 лет- 1;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от 36-40  лет-0;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от 41-50 лет- 5: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от 51-60 лет -4;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свыше 60 лет -1.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обучающихся – 31 человек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Начальная школа -11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Основная школа - 20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06183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368201A-3E92-9F87-B031-6D5956B504DF}"/>
              </a:ext>
            </a:extLst>
          </p:cNvPr>
          <p:cNvSpPr txBox="1"/>
          <p:nvPr/>
        </p:nvSpPr>
        <p:spPr>
          <a:xfrm>
            <a:off x="0" y="751177"/>
            <a:ext cx="9412357" cy="2876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7595" marR="35560" indent="-6350">
              <a:lnSpc>
                <a:spcPct val="112000"/>
              </a:lnSpc>
              <a:spcAft>
                <a:spcPts val="6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бюджетное общеобразовательное учреждение </a:t>
            </a:r>
          </a:p>
          <a:p>
            <a:pPr marL="1077595" marR="41910" indent="-6350" algn="just">
              <a:lnSpc>
                <a:spcPct val="105000"/>
              </a:lnSpc>
              <a:spcAft>
                <a:spcPts val="4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Селезневская   средняя  общеобразовательная  школа   открыта  1 сентября  1988 года. Здание  двухэтажное,  рассчитано  на 192 ученика. Общая площадь школы составляет 1624,40 кв.м. Школа располагает 12 учебными кабинетами, имеет статус средней. В 2022-2023 учебном году нет 10-11 классов. Количество обучающихся на 1 сентября – 31 человек. Школа является малокомплектной. Сформировано 7 классов – комплектов: 1,4 класс, 2,3 класс, 5 класс, 6 класс, 7 класс, 8 класс, 9 класс. В связи с тем, что школа находится в сельской местности, сельский школьник ближе к природной среде, но ограничен в численности общения. Малочисленность школы также сказывается на ограничении выбора форм и методов воспитания и обучения.  </a:t>
            </a:r>
          </a:p>
          <a:p>
            <a:pPr marL="1077595" marR="35560" indent="-6350">
              <a:lnSpc>
                <a:spcPct val="112000"/>
              </a:lnSpc>
              <a:spcAft>
                <a:spcPts val="6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Электронная почта: scool-haus@mail.ru </a:t>
            </a:r>
          </a:p>
          <a:p>
            <a:pPr marL="1077595" indent="-6350">
              <a:lnSpc>
                <a:spcPct val="107000"/>
              </a:lnSpc>
              <a:spcAft>
                <a:spcPts val="115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Адрес  сайта: :</a:t>
            </a:r>
            <a:r>
              <a:rPr lang="ru-RU" sz="140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</a:rPr>
              <a:t> www.seleznevo_sosh.obr57.ru</a:t>
            </a: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077595" marR="35560" indent="-6350">
              <a:lnSpc>
                <a:spcPct val="112000"/>
              </a:lnSpc>
              <a:spcAft>
                <a:spcPts val="60"/>
              </a:spcAft>
            </a:pPr>
            <a:r>
              <a:rPr lang="ru-RU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Номер  телефона: 8(48673)2-42-12 </a:t>
            </a:r>
          </a:p>
        </p:txBody>
      </p:sp>
    </p:spTree>
    <p:extLst>
      <p:ext uri="{BB962C8B-B14F-4D97-AF65-F5344CB8AC3E}">
        <p14:creationId xmlns:p14="http://schemas.microsoft.com/office/powerpoint/2010/main" val="963197572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C14AB0-6078-B7E7-6139-BE00999E01B4}"/>
              </a:ext>
            </a:extLst>
          </p:cNvPr>
          <p:cNvSpPr txBox="1"/>
          <p:nvPr/>
        </p:nvSpPr>
        <p:spPr>
          <a:xfrm>
            <a:off x="1567067" y="4812959"/>
            <a:ext cx="10386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00" b="0" i="0" dirty="0">
                <a:solidFill>
                  <a:srgbClr val="484848"/>
                </a:solidFill>
                <a:effectLst/>
                <a:latin typeface="Roboto" panose="02000000000000000000" pitchFamily="2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60C8E-13D4-276F-3461-55AD5EDE87CD}"/>
              </a:ext>
            </a:extLst>
          </p:cNvPr>
          <p:cNvSpPr txBox="1"/>
          <p:nvPr/>
        </p:nvSpPr>
        <p:spPr>
          <a:xfrm>
            <a:off x="1805607" y="4812958"/>
            <a:ext cx="10386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sz="1200" b="0" i="1" u="none" strike="noStrike" dirty="0">
              <a:solidFill>
                <a:srgbClr val="003892"/>
              </a:solidFill>
              <a:effectLst/>
              <a:latin typeface="Roboto" panose="02000000000000000000" pitchFamily="2" charset="0"/>
            </a:endParaRPr>
          </a:p>
          <a:p>
            <a:pPr algn="l"/>
            <a:endParaRPr lang="ru-RU" sz="1200" b="0" i="0" dirty="0">
              <a:solidFill>
                <a:srgbClr val="484848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84B2B7-2CC6-8DE8-7533-AD9340A5F5CF}"/>
              </a:ext>
            </a:extLst>
          </p:cNvPr>
          <p:cNvSpPr/>
          <p:nvPr/>
        </p:nvSpPr>
        <p:spPr>
          <a:xfrm>
            <a:off x="3596308" y="-48650"/>
            <a:ext cx="4999382" cy="552695"/>
          </a:xfrm>
          <a:prstGeom prst="rect">
            <a:avLst/>
          </a:prstGeom>
          <a:gradFill flip="none" rotWithShape="1">
            <a:gsLst>
              <a:gs pos="0">
                <a:srgbClr val="F16851">
                  <a:tint val="66000"/>
                  <a:satMod val="160000"/>
                </a:srgbClr>
              </a:gs>
              <a:gs pos="70000">
                <a:srgbClr val="F16851">
                  <a:tint val="44500"/>
                  <a:satMod val="160000"/>
                </a:srgbClr>
              </a:gs>
              <a:gs pos="100000">
                <a:srgbClr val="F1685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Локальные правовые акты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3734C0-0211-FE2C-222C-7A55365CF979}"/>
              </a:ext>
            </a:extLst>
          </p:cNvPr>
          <p:cNvSpPr txBox="1"/>
          <p:nvPr/>
        </p:nvSpPr>
        <p:spPr>
          <a:xfrm>
            <a:off x="884583" y="504045"/>
            <a:ext cx="8410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i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Устав школы"/>
              </a:rPr>
              <a:t>Устав школы</a:t>
            </a:r>
            <a:endParaRPr lang="ru-RU" sz="1200" b="0" i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ложение о правилах приема,порядка перевода, отчисления и исключения обучающихся"/>
              </a:rPr>
              <a:t>Положение о правилах </a:t>
            </a:r>
            <a:r>
              <a:rPr lang="ru-RU" sz="1200" b="0" i="0" u="none" strike="noStrike" dirty="0" err="1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ложение о правилах приема,порядка перевода, отчисления и исключения обучающихся"/>
              </a:rPr>
              <a:t>приема,порядка</a:t>
            </a:r>
            <a:r>
              <a:rPr lang="ru-RU" sz="1200" b="0" i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Положение о правилах приема,порядка перевода, отчисления и исключения обучающихся"/>
              </a:rPr>
              <a:t> перевода, отчисления и исключения обучающихся</a:t>
            </a:r>
            <a:endParaRPr lang="ru-RU" sz="1200" b="0" i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 Программа развития школы на 2020-2025 </a:t>
            </a:r>
            <a:r>
              <a:rPr lang="ru-RU" sz="1200" b="0" i="0" u="none" strike="noStrike" dirty="0" err="1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гг</a:t>
            </a:r>
            <a:endParaRPr lang="ru-RU" sz="1200" b="0" i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Порядок отношений между образовательной организацией и обучающимися "/>
              </a:rPr>
              <a:t>Порядок отношений между образовательной организацией и обучающимися</a:t>
            </a:r>
            <a:endParaRPr lang="ru-RU" sz="1200" b="0" i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Положение о формах, периодичности и порядке текущего контроля успеваемости и промежуточной аттестации обучающихся</a:t>
            </a:r>
            <a:endParaRPr lang="ru-RU" sz="1200" b="0" i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i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Положение о родительском контроле за организацией питания обучающихся</a:t>
            </a:r>
            <a:endParaRPr lang="ru-RU" sz="1200" b="0" i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288F8-4256-3D8E-9A01-357590F836FF}"/>
              </a:ext>
            </a:extLst>
          </p:cNvPr>
          <p:cNvSpPr txBox="1"/>
          <p:nvPr/>
        </p:nvSpPr>
        <p:spPr>
          <a:xfrm>
            <a:off x="884583" y="1639818"/>
            <a:ext cx="938171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Положение о дистанционном обучении"/>
              </a:rPr>
              <a:t>Положение о дистанционном обучении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Должностные инструкции"/>
              </a:rPr>
              <a:t>Должностные инструкции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 </a:t>
            </a:r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Комплекс мер по недопущению незаконных сборов денежных средств с родителей"/>
              </a:rPr>
              <a:t>Комплекс мер по недопущению незаконных сборов денежных средств с родителей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Основная образовательная программа начального общего образования "/>
              </a:rPr>
              <a:t>Основная образовательная программа начального общего образования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Правила внутреннего распорядка для учащихся "/>
              </a:rPr>
              <a:t>Правила внутреннего распорядка для учащихся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Положение о штатном расписании"/>
              </a:rPr>
              <a:t>Положение о штатном расписании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 tooltip="Положение о режиме работы и положение о порядке и условиях осуществления перевода"/>
              </a:rPr>
              <a:t>Положение о режиме работы и положение о порядке и условиях осуществления перевода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Правила приема обучающихся"/>
              </a:rPr>
              <a:t>Правила приема обучающихся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 tooltip="Информация о нормативных сроках обучения"/>
              </a:rPr>
              <a:t>Информация о нормативных сроках обучения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 tooltip="Информация о реализуемых уровнях образования"/>
              </a:rPr>
              <a:t>Информация о реализуемых уровнях образования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 tooltip="Информация о формах обучения по реализуемым основным образовательным  программам"/>
              </a:rPr>
              <a:t>Информация о формах обучения по реализуемым основным образовательным программам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 tooltip="ПОЛОЖЕНИЕ о годовом календарном графике."/>
              </a:rPr>
              <a:t>ПОЛОЖЕНИЕ о годовом календарном графике.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1" tooltip="Порядок  реализации права обучающихся на посещение по своему выбору мероприятий не предусмотренных учебным планом"/>
              </a:rPr>
              <a:t>Порядок реализации права обучающихся на посещение по своему выбору мероприятий не предусмотренных учебным планом</a:t>
            </a:r>
            <a:r>
              <a:rPr lang="ru-RU" sz="1200" b="0" dirty="0">
                <a:solidFill>
                  <a:srgbClr val="48484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/>
              </a:rPr>
              <a:t>Положение о школьной форме и внешнем виде учащегося МБОУ Селезневская СОШ Новосильского района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Положение о документах, подтверждающих обучение в организации, если форма документа не установлена законом"/>
              </a:rPr>
              <a:t>Положение о документах, подтверждающих обучение в организации, если форма документа не установлена законом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Положение о нормах профессиональной этики педагогических работников"/>
              </a:rPr>
              <a:t>Положение о нормах профессиональной этики педагогических работников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Положение о порядке доступа работников ОО к информационно-телекоммуникационным сетям и базам данных"/>
              </a:rPr>
              <a:t>Положение о порядке доступа работников ОО к информационно-телекоммуникационным сетям и базам данных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6" tooltip="Положение об основной образовательной программе начального общего образования (ФГОС)"/>
              </a:rPr>
              <a:t>Положение об основной образовательной программе начального общего образования (ФГОС)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Положение  о рабочей программе  внеурочной деятельности на начальной ступени образования"/>
              </a:rPr>
              <a:t>Положение о рабочей программе внеурочной деятельности на начальной ступени образования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8" tooltip="Положение о факультативных,  индивидуальных  часах и консультациях по предметам     "/>
              </a:rPr>
              <a:t>Положение о факультативных, индивидуальных часах и консультациях по предметам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9" tooltip="Положение о хранении и использовании персональных данных работников"/>
              </a:rPr>
              <a:t>Положение о хранении и использовании персональных данных работников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0" tooltip="Приказ о создании и положение о внутренней системе оценки качества образования"/>
              </a:rPr>
              <a:t>Приказ о создании и положение о внутренней системе оценки качества образования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1"/>
              </a:rPr>
              <a:t>Приказ об утверждении плана-графика оценочных процедур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Приказ о проведении оценочных процедур  по учебным </a:t>
            </a:r>
            <a:r>
              <a:rPr lang="ru-RU" sz="1200" b="0" u="none" strike="noStrike" dirty="0" err="1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преметам</a:t>
            </a:r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2"/>
              </a:rPr>
              <a:t> за 4 четверть во 2-8 классах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1200" b="0" u="none" strike="noStrike" dirty="0">
                <a:solidFill>
                  <a:srgbClr val="00389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3"/>
              </a:rPr>
              <a:t>График проведение оценочных процедур по предметам</a:t>
            </a:r>
            <a:endParaRPr lang="ru-RU" sz="1200" b="0" dirty="0">
              <a:solidFill>
                <a:srgbClr val="48484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261233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A99151-828C-1A3D-E64A-3F70960E8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5" y="1681558"/>
            <a:ext cx="4670977" cy="28958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A1F8F1-CEFB-8FB5-A378-FE25AEE4B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45" y="1681558"/>
            <a:ext cx="6251650" cy="411805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7EFC4F-F611-F662-A5AD-AF6B893FEE10}"/>
              </a:ext>
            </a:extLst>
          </p:cNvPr>
          <p:cNvSpPr/>
          <p:nvPr/>
        </p:nvSpPr>
        <p:spPr>
          <a:xfrm>
            <a:off x="944218" y="719171"/>
            <a:ext cx="3309731" cy="453646"/>
          </a:xfrm>
          <a:prstGeom prst="rect">
            <a:avLst/>
          </a:prstGeom>
          <a:gradFill flip="none" rotWithShape="1">
            <a:gsLst>
              <a:gs pos="0">
                <a:srgbClr val="F16851">
                  <a:tint val="66000"/>
                  <a:satMod val="160000"/>
                </a:srgbClr>
              </a:gs>
              <a:gs pos="70000">
                <a:srgbClr val="F16851">
                  <a:tint val="44500"/>
                  <a:satMod val="160000"/>
                </a:srgbClr>
              </a:gs>
              <a:gs pos="100000">
                <a:srgbClr val="F1685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ВСОКО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49B2B4-6A90-73FE-40A6-D709ED46E0F6}"/>
              </a:ext>
            </a:extLst>
          </p:cNvPr>
          <p:cNvSpPr/>
          <p:nvPr/>
        </p:nvSpPr>
        <p:spPr>
          <a:xfrm>
            <a:off x="6626087" y="719171"/>
            <a:ext cx="3309731" cy="453646"/>
          </a:xfrm>
          <a:prstGeom prst="rect">
            <a:avLst/>
          </a:prstGeom>
          <a:gradFill flip="none" rotWithShape="1">
            <a:gsLst>
              <a:gs pos="0">
                <a:srgbClr val="F16851">
                  <a:tint val="66000"/>
                  <a:satMod val="160000"/>
                </a:srgbClr>
              </a:gs>
              <a:gs pos="50000">
                <a:srgbClr val="F16851">
                  <a:tint val="44500"/>
                  <a:satMod val="160000"/>
                </a:srgbClr>
              </a:gs>
              <a:gs pos="100000">
                <a:srgbClr val="F1685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ВСОКО</a:t>
            </a:r>
          </a:p>
        </p:txBody>
      </p:sp>
    </p:spTree>
    <p:extLst>
      <p:ext uri="{BB962C8B-B14F-4D97-AF65-F5344CB8AC3E}">
        <p14:creationId xmlns:p14="http://schemas.microsoft.com/office/powerpoint/2010/main" val="2106299225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1B7F04-FCBE-3DB6-82EF-6982E31E9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25" y="477955"/>
            <a:ext cx="7691145" cy="58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87291"/>
      </p:ext>
    </p:extLst>
  </p:cSld>
  <p:clrMapOvr>
    <a:masterClrMapping/>
  </p:clrMapOvr>
  <p:transition spd="slow" advClick="0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55FD2E-685A-7E17-4819-56C18F1F4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423" y="508552"/>
            <a:ext cx="764286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3647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4AD6C-75B5-F44B-C637-DF236CD8B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12" y="613166"/>
            <a:ext cx="8253175" cy="5631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8A577-CD62-454B-AB04-AD8DEE87B5F0}"/>
              </a:ext>
            </a:extLst>
          </p:cNvPr>
          <p:cNvSpPr txBox="1"/>
          <p:nvPr/>
        </p:nvSpPr>
        <p:spPr>
          <a:xfrm>
            <a:off x="2544418" y="3667539"/>
            <a:ext cx="125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консилиум</a:t>
            </a:r>
          </a:p>
        </p:txBody>
      </p:sp>
    </p:spTree>
    <p:extLst>
      <p:ext uri="{BB962C8B-B14F-4D97-AF65-F5344CB8AC3E}">
        <p14:creationId xmlns:p14="http://schemas.microsoft.com/office/powerpoint/2010/main" val="2267314785"/>
      </p:ext>
    </p:extLst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B5B971E-907F-C852-3E5F-CE7DBC8F65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934269"/>
              </p:ext>
            </p:extLst>
          </p:nvPr>
        </p:nvGraphicFramePr>
        <p:xfrm>
          <a:off x="1731963" y="587376"/>
          <a:ext cx="8584854" cy="5587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8730124" imgH="5682105" progId="Word.Document.12">
                  <p:embed/>
                </p:oleObj>
              </mc:Choice>
              <mc:Fallback>
                <p:oleObj name="Document" r:id="rId2" imgW="8730124" imgH="56821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31963" y="587376"/>
                        <a:ext cx="8584854" cy="5587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61E4168-2C64-6794-C87E-B32F4B3EEBA2}"/>
              </a:ext>
            </a:extLst>
          </p:cNvPr>
          <p:cNvSpPr/>
          <p:nvPr/>
        </p:nvSpPr>
        <p:spPr>
          <a:xfrm>
            <a:off x="4031974" y="0"/>
            <a:ext cx="3309731" cy="453646"/>
          </a:xfrm>
          <a:prstGeom prst="rect">
            <a:avLst/>
          </a:prstGeom>
          <a:gradFill flip="none" rotWithShape="1">
            <a:gsLst>
              <a:gs pos="0">
                <a:srgbClr val="F16851">
                  <a:tint val="66000"/>
                  <a:satMod val="160000"/>
                </a:srgbClr>
              </a:gs>
              <a:gs pos="50000">
                <a:srgbClr val="F16851">
                  <a:tint val="44500"/>
                  <a:satMod val="160000"/>
                </a:srgbClr>
              </a:gs>
              <a:gs pos="100000">
                <a:srgbClr val="F16851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мониторинга </a:t>
            </a:r>
          </a:p>
        </p:txBody>
      </p:sp>
    </p:spTree>
    <p:extLst>
      <p:ext uri="{BB962C8B-B14F-4D97-AF65-F5344CB8AC3E}">
        <p14:creationId xmlns:p14="http://schemas.microsoft.com/office/powerpoint/2010/main" val="529233683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AC2940-607C-3166-0CBC-3EB15E3D25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689" y="508145"/>
            <a:ext cx="8077771" cy="584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583725"/>
      </p:ext>
    </p:extLst>
  </p:cSld>
  <p:clrMapOvr>
    <a:masterClrMapping/>
  </p:clrMapOvr>
  <p:transition spd="slow" advClick="0" advTm="10000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1694</TotalTime>
  <Words>553</Words>
  <Application>Microsoft Office PowerPoint</Application>
  <PresentationFormat>Широкоэкранный</PresentationFormat>
  <Paragraphs>66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Garamond</vt:lpstr>
      <vt:lpstr>Roboto</vt:lpstr>
      <vt:lpstr>Times New Roman</vt:lpstr>
      <vt:lpstr>Натуральные материалы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Любовь Трикозова</dc:creator>
  <cp:lastModifiedBy>Любовь Трикозова</cp:lastModifiedBy>
  <cp:revision>4</cp:revision>
  <dcterms:created xsi:type="dcterms:W3CDTF">2022-09-02T07:57:05Z</dcterms:created>
  <dcterms:modified xsi:type="dcterms:W3CDTF">2022-09-06T06:28:59Z</dcterms:modified>
</cp:coreProperties>
</file>